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8"/>
  </p:handoutMasterIdLst>
  <p:sldIdLst>
    <p:sldId id="256" r:id="rId2"/>
    <p:sldId id="268" r:id="rId3"/>
    <p:sldId id="270" r:id="rId4"/>
    <p:sldId id="269" r:id="rId5"/>
    <p:sldId id="257" r:id="rId6"/>
    <p:sldId id="271" r:id="rId7"/>
    <p:sldId id="258" r:id="rId8"/>
    <p:sldId id="259" r:id="rId9"/>
    <p:sldId id="260" r:id="rId10"/>
    <p:sldId id="261" r:id="rId11"/>
    <p:sldId id="263" r:id="rId12"/>
    <p:sldId id="262" r:id="rId13"/>
    <p:sldId id="264" r:id="rId14"/>
    <p:sldId id="265" r:id="rId15"/>
    <p:sldId id="266" r:id="rId16"/>
    <p:sldId id="267" r:id="rId17"/>
  </p:sldIdLst>
  <p:sldSz cx="9144000" cy="6858000" type="screen4x3"/>
  <p:notesSz cx="7004050" cy="929005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665" autoAdjust="0"/>
    <p:restoredTop sz="94660"/>
  </p:normalViewPr>
  <p:slideViewPr>
    <p:cSldViewPr>
      <p:cViewPr varScale="1">
        <p:scale>
          <a:sx n="88" d="100"/>
          <a:sy n="88" d="100"/>
        </p:scale>
        <p:origin x="-17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5088" cy="464503"/>
          </a:xfrm>
          <a:prstGeom prst="rect">
            <a:avLst/>
          </a:prstGeom>
        </p:spPr>
        <p:txBody>
          <a:bodyPr vert="horz" lIns="93104" tIns="46552" rIns="93104" bIns="4655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67341" y="0"/>
            <a:ext cx="3035088" cy="464503"/>
          </a:xfrm>
          <a:prstGeom prst="rect">
            <a:avLst/>
          </a:prstGeom>
        </p:spPr>
        <p:txBody>
          <a:bodyPr vert="horz" lIns="93104" tIns="46552" rIns="93104" bIns="46552" rtlCol="0"/>
          <a:lstStyle>
            <a:lvl1pPr algn="r">
              <a:defRPr sz="1200"/>
            </a:lvl1pPr>
          </a:lstStyle>
          <a:p>
            <a:fld id="{118D1BD8-69DF-458D-BAC9-B351412D090A}" type="datetimeFigureOut">
              <a:rPr lang="en-US" smtClean="0"/>
              <a:pPr/>
              <a:t>10/30/2015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3935"/>
            <a:ext cx="3035088" cy="464503"/>
          </a:xfrm>
          <a:prstGeom prst="rect">
            <a:avLst/>
          </a:prstGeom>
        </p:spPr>
        <p:txBody>
          <a:bodyPr vert="horz" lIns="93104" tIns="46552" rIns="93104" bIns="4655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67341" y="8823935"/>
            <a:ext cx="3035088" cy="464503"/>
          </a:xfrm>
          <a:prstGeom prst="rect">
            <a:avLst/>
          </a:prstGeom>
        </p:spPr>
        <p:txBody>
          <a:bodyPr vert="horz" lIns="93104" tIns="46552" rIns="93104" bIns="46552" rtlCol="0" anchor="b"/>
          <a:lstStyle>
            <a:lvl1pPr algn="r">
              <a:defRPr sz="1200"/>
            </a:lvl1pPr>
          </a:lstStyle>
          <a:p>
            <a:fld id="{5F8C1A3C-F4A5-4FC7-8F89-61F6A26B887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58FE40-CF1F-4C19-9FDB-4EC53495C77E}" type="datetimeFigureOut">
              <a:rPr lang="en-US" smtClean="0"/>
              <a:pPr/>
              <a:t>10/30/2015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A8922-F47F-43EF-8191-364B66D7E10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58FE40-CF1F-4C19-9FDB-4EC53495C77E}" type="datetimeFigureOut">
              <a:rPr lang="en-US" smtClean="0"/>
              <a:pPr/>
              <a:t>10/30/2015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A8922-F47F-43EF-8191-364B66D7E10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58FE40-CF1F-4C19-9FDB-4EC53495C77E}" type="datetimeFigureOut">
              <a:rPr lang="en-US" smtClean="0"/>
              <a:pPr/>
              <a:t>10/30/2015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A8922-F47F-43EF-8191-364B66D7E10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58FE40-CF1F-4C19-9FDB-4EC53495C77E}" type="datetimeFigureOut">
              <a:rPr lang="en-US" smtClean="0"/>
              <a:pPr/>
              <a:t>10/30/2015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A8922-F47F-43EF-8191-364B66D7E10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58FE40-CF1F-4C19-9FDB-4EC53495C77E}" type="datetimeFigureOut">
              <a:rPr lang="en-US" smtClean="0"/>
              <a:pPr/>
              <a:t>10/30/2015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A8922-F47F-43EF-8191-364B66D7E10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58FE40-CF1F-4C19-9FDB-4EC53495C77E}" type="datetimeFigureOut">
              <a:rPr lang="en-US" smtClean="0"/>
              <a:pPr/>
              <a:t>10/30/2015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A8922-F47F-43EF-8191-364B66D7E10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58FE40-CF1F-4C19-9FDB-4EC53495C77E}" type="datetimeFigureOut">
              <a:rPr lang="en-US" smtClean="0"/>
              <a:pPr/>
              <a:t>10/30/2015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A8922-F47F-43EF-8191-364B66D7E10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58FE40-CF1F-4C19-9FDB-4EC53495C77E}" type="datetimeFigureOut">
              <a:rPr lang="en-US" smtClean="0"/>
              <a:pPr/>
              <a:t>10/30/2015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A8922-F47F-43EF-8191-364B66D7E10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58FE40-CF1F-4C19-9FDB-4EC53495C77E}" type="datetimeFigureOut">
              <a:rPr lang="en-US" smtClean="0"/>
              <a:pPr/>
              <a:t>10/30/2015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A8922-F47F-43EF-8191-364B66D7E10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58FE40-CF1F-4C19-9FDB-4EC53495C77E}" type="datetimeFigureOut">
              <a:rPr lang="en-US" smtClean="0"/>
              <a:pPr/>
              <a:t>10/30/2015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A8922-F47F-43EF-8191-364B66D7E10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58FE40-CF1F-4C19-9FDB-4EC53495C77E}" type="datetimeFigureOut">
              <a:rPr lang="en-US" smtClean="0"/>
              <a:pPr/>
              <a:t>10/30/2015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A8922-F47F-43EF-8191-364B66D7E10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58FE40-CF1F-4C19-9FDB-4EC53495C77E}" type="datetimeFigureOut">
              <a:rPr lang="en-US" smtClean="0"/>
              <a:pPr/>
              <a:t>10/30/2015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9A8922-F47F-43EF-8191-364B66D7E10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cnn.com/US/9808/20/us.strikes.01/reg.us.strike.map.gif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1Hq_brdMDcs" TargetMode="External"/><Relationship Id="rId2" Type="http://schemas.openxmlformats.org/officeDocument/2006/relationships/hyperlink" Target="https://www.youtube.com/watch?v=vn2PnagLMCI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youtube.com/watch?v=kJJ5_s9I9pE" TargetMode="External"/><Relationship Id="rId4" Type="http://schemas.openxmlformats.org/officeDocument/2006/relationships/hyperlink" Target="https://www.youtube.com/watch?v=tHspzNEkX7U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gi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The Formation of Al Qaeda Perspective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609600"/>
            <a:ext cx="4572000" cy="507831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dirty="0"/>
              <a:t>U.S. RESPONSE</a:t>
            </a:r>
            <a:endParaRPr lang="en-US" dirty="0"/>
          </a:p>
          <a:p>
            <a:r>
              <a:rPr lang="en-US" dirty="0"/>
              <a:t>-- On August 20 the U.S. fired some 75 Tomahawk cruise missiles at facilities in Afghanistan and Sudan in response to terrorist activities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/>
              <a:t>-- U.S. President Clinton said the strikes were a response to an "imminent threat" to the U.S. posed by a terrorist network backed by Osama bin Laden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/>
              <a:t>-- Clinton said that the U.S. had "convincing information" that the network organized and financed by bin Laden had carried out the bombings in Kenya and Tanzania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/>
              <a:t>-- He also blamed bin Laden's followers for other previous attacks and plots.</a:t>
            </a:r>
          </a:p>
        </p:txBody>
      </p:sp>
      <p:sp>
        <p:nvSpPr>
          <p:cNvPr id="5" name="Rectangle 4"/>
          <p:cNvSpPr/>
          <p:nvPr/>
        </p:nvSpPr>
        <p:spPr>
          <a:xfrm>
            <a:off x="5029200" y="1447800"/>
            <a:ext cx="36576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American cruise missiles pounded sites </a:t>
            </a:r>
            <a:r>
              <a:rPr lang="en-US" dirty="0" err="1"/>
              <a:t>in</a:t>
            </a:r>
            <a:r>
              <a:rPr lang="en-US" dirty="0" err="1">
                <a:hlinkClick r:id="rId2"/>
              </a:rPr>
              <a:t>Afghanistan</a:t>
            </a:r>
            <a:r>
              <a:rPr lang="en-US" dirty="0">
                <a:hlinkClick r:id="rId2"/>
              </a:rPr>
              <a:t> and Sudan</a:t>
            </a:r>
            <a:r>
              <a:rPr lang="en-US" dirty="0"/>
              <a:t> Thursday in retaliation for the August 7 bombings of U.S. embassies in </a:t>
            </a:r>
            <a:r>
              <a:rPr lang="en-US" dirty="0">
                <a:hlinkClick r:id="rId2"/>
              </a:rPr>
              <a:t>Kenya and Tanzania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/>
              <a:t>U.S. officials say the six sites attacked in Afghanistan were part of a network of terrorist compounds near the Pakistani border that housed supporters of Saudi millionaire Osama bin Laden.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4111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Bin Laden’s </a:t>
            </a:r>
            <a:r>
              <a:rPr lang="en-US" dirty="0" err="1" smtClean="0"/>
              <a:t>Fatwah</a:t>
            </a:r>
            <a:r>
              <a:rPr lang="en-US" dirty="0" smtClean="0"/>
              <a:t> 1998</a:t>
            </a:r>
            <a:endParaRPr lang="en-US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l="4000" t="18667" r="7000" b="26222"/>
          <a:stretch>
            <a:fillRect/>
          </a:stretch>
        </p:blipFill>
        <p:spPr bwMode="auto">
          <a:xfrm>
            <a:off x="0" y="1066800"/>
            <a:ext cx="9085006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2" cstate="print"/>
          <a:srcRect l="25500" t="19556" r="27500" b="19111"/>
          <a:stretch>
            <a:fillRect/>
          </a:stretch>
        </p:blipFill>
        <p:spPr bwMode="auto">
          <a:xfrm>
            <a:off x="0" y="-1"/>
            <a:ext cx="8991600" cy="6600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l="25000" t="32889" r="28500" b="13778"/>
          <a:stretch>
            <a:fillRect/>
          </a:stretch>
        </p:blipFill>
        <p:spPr bwMode="auto">
          <a:xfrm>
            <a:off x="0" y="228600"/>
            <a:ext cx="8976360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5668963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 </a:t>
            </a:r>
          </a:p>
          <a:p>
            <a:r>
              <a:rPr lang="en-US" dirty="0"/>
              <a:t>Fatwa Questions</a:t>
            </a:r>
          </a:p>
          <a:p>
            <a:r>
              <a:rPr lang="en-US" dirty="0"/>
              <a:t> </a:t>
            </a:r>
          </a:p>
          <a:p>
            <a:pPr lvl="0"/>
            <a:r>
              <a:rPr lang="en-US" dirty="0"/>
              <a:t>According to the author, what is the US guilty of? List each point.</a:t>
            </a:r>
          </a:p>
          <a:p>
            <a:r>
              <a:rPr lang="en-US" dirty="0"/>
              <a:t> </a:t>
            </a:r>
          </a:p>
          <a:p>
            <a:pPr lvl="0"/>
            <a:r>
              <a:rPr lang="en-US" dirty="0"/>
              <a:t>How do the author’s accusations support the view of a US foreign policy that is viewed as hypocritical?</a:t>
            </a:r>
          </a:p>
          <a:p>
            <a:r>
              <a:rPr lang="en-US" dirty="0"/>
              <a:t> </a:t>
            </a:r>
          </a:p>
          <a:p>
            <a:pPr lvl="0"/>
            <a:r>
              <a:rPr lang="en-US" dirty="0"/>
              <a:t>According to the author, what is the duty of every Muslim?</a:t>
            </a:r>
          </a:p>
          <a:p>
            <a:r>
              <a:rPr lang="en-US" dirty="0"/>
              <a:t> </a:t>
            </a:r>
          </a:p>
          <a:p>
            <a:pPr lvl="0"/>
            <a:r>
              <a:rPr lang="en-US" dirty="0"/>
              <a:t>Does the fatwa represent an ideological personal agenda or does the fatwa represent all Muslims?</a:t>
            </a:r>
          </a:p>
          <a:p>
            <a:r>
              <a:rPr lang="en-US" dirty="0"/>
              <a:t> </a:t>
            </a:r>
          </a:p>
          <a:p>
            <a:pPr lvl="0"/>
            <a:r>
              <a:rPr lang="en-US" dirty="0"/>
              <a:t>Connect Bin Laden’s fatwa to the Quran, </a:t>
            </a:r>
            <a:r>
              <a:rPr lang="en-US" i="1" dirty="0"/>
              <a:t>Milestones, </a:t>
            </a:r>
            <a:r>
              <a:rPr lang="en-US" dirty="0"/>
              <a:t>the work of </a:t>
            </a:r>
            <a:r>
              <a:rPr lang="en-US" dirty="0" err="1"/>
              <a:t>Azzam</a:t>
            </a:r>
            <a:r>
              <a:rPr lang="en-US" dirty="0"/>
              <a:t> </a:t>
            </a:r>
            <a:r>
              <a:rPr lang="en-US" i="1" dirty="0"/>
              <a:t> </a:t>
            </a:r>
            <a:r>
              <a:rPr lang="en-US" dirty="0"/>
              <a:t>and US actions in the Muslim and Arab world.</a:t>
            </a:r>
          </a:p>
          <a:p>
            <a:r>
              <a:rPr lang="en-US" dirty="0"/>
              <a:t> </a:t>
            </a:r>
          </a:p>
          <a:p>
            <a:pPr lvl="0"/>
            <a:r>
              <a:rPr lang="en-US" dirty="0"/>
              <a:t>Discuss the sections in bold font.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OBL Speeches and 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8763000" cy="4525963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n-US" dirty="0" smtClean="0">
                <a:hlinkClick r:id="rId2"/>
              </a:rPr>
              <a:t>https://www.youtube.com/watch?v=vn2PnagLMCI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OBL Speech Nov 2001</a:t>
            </a:r>
          </a:p>
          <a:p>
            <a:pPr>
              <a:buNone/>
            </a:pPr>
            <a:endParaRPr lang="en-US" dirty="0"/>
          </a:p>
          <a:p>
            <a:pPr>
              <a:buNone/>
            </a:pPr>
            <a:r>
              <a:rPr lang="en-US" dirty="0" smtClean="0">
                <a:hlinkClick r:id="rId3"/>
              </a:rPr>
              <a:t>https://www.youtube.com/watch?v=1Hq_brdMDcs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Clinton Response </a:t>
            </a:r>
            <a:r>
              <a:rPr lang="en-US" dirty="0"/>
              <a:t>Statement on Military Strikes in Sudan and Afghanistan (1998)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  <a:p>
            <a:pPr>
              <a:buNone/>
            </a:pPr>
            <a:r>
              <a:rPr lang="en-US" dirty="0" smtClean="0">
                <a:hlinkClick r:id="rId4"/>
              </a:rPr>
              <a:t>https://www.youtube.com/watch?v=tHspzNEkX7U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Brief Documentary</a:t>
            </a:r>
          </a:p>
          <a:p>
            <a:pPr>
              <a:buNone/>
            </a:pPr>
            <a:endParaRPr lang="en-US" dirty="0"/>
          </a:p>
          <a:p>
            <a:pPr>
              <a:buNone/>
            </a:pPr>
            <a:r>
              <a:rPr lang="en-US" dirty="0" smtClean="0">
                <a:hlinkClick r:id="rId5"/>
              </a:rPr>
              <a:t>https://www.youtube.com/watch?v=kJJ5_s9I9pE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Clinton Interview</a:t>
            </a:r>
          </a:p>
          <a:p>
            <a:pPr>
              <a:buNone/>
            </a:pPr>
            <a:endParaRPr lang="en-US" dirty="0"/>
          </a:p>
          <a:p>
            <a:pPr>
              <a:buNone/>
            </a:pPr>
            <a:endParaRPr lang="en-US" dirty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Closure: Last two Boxes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5313" t="45801" r="25938" b="8398"/>
          <a:stretch/>
        </p:blipFill>
        <p:spPr bwMode="auto">
          <a:xfrm>
            <a:off x="1524000" y="1371600"/>
            <a:ext cx="5943600" cy="446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 Now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Today we will read bin Laden’s 1998 </a:t>
            </a:r>
            <a:r>
              <a:rPr lang="en-US" dirty="0" err="1" smtClean="0"/>
              <a:t>Fatwah</a:t>
            </a:r>
            <a:r>
              <a:rPr lang="en-US" dirty="0" smtClean="0"/>
              <a:t>. Think of this document as Bin Laden’s declaration of war on us. What do you think Bin Laden will argue for issuing this declaration or </a:t>
            </a:r>
            <a:r>
              <a:rPr lang="en-US" dirty="0" err="1" smtClean="0"/>
              <a:t>fatwah</a:t>
            </a:r>
            <a:r>
              <a:rPr lang="en-US" dirty="0" smtClean="0"/>
              <a:t>? Generate a list.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did you write? 3 volunteers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Timeline Task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	Look at the timeline about Bin Laden’s life. Pretend you are working for the CIA. Identify (by underlining) any two sections that would be of importance to you or raise a flag. 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Arrow 3"/>
          <p:cNvSpPr/>
          <p:nvPr/>
        </p:nvSpPr>
        <p:spPr>
          <a:xfrm rot="19416879">
            <a:off x="-869208" y="3241134"/>
            <a:ext cx="10561110" cy="381000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" y="4648200"/>
            <a:ext cx="114300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/>
              <a:t>Born </a:t>
            </a:r>
            <a:r>
              <a:rPr lang="en-US" sz="1400" dirty="0"/>
              <a:t>in Riyadh, Saudi Arabia, in </a:t>
            </a:r>
            <a:r>
              <a:rPr lang="en-US" sz="1400" dirty="0" smtClean="0"/>
              <a:t>1957 (7</a:t>
            </a:r>
            <a:r>
              <a:rPr lang="en-US" sz="1400" baseline="30000" dirty="0" smtClean="0"/>
              <a:t>th</a:t>
            </a:r>
            <a:r>
              <a:rPr lang="en-US" sz="1400" dirty="0" smtClean="0"/>
              <a:t> of 50 kids)</a:t>
            </a:r>
            <a:endParaRPr lang="en-US" sz="1400" dirty="0"/>
          </a:p>
        </p:txBody>
      </p:sp>
      <p:cxnSp>
        <p:nvCxnSpPr>
          <p:cNvPr id="7" name="Straight Connector 6"/>
          <p:cNvCxnSpPr/>
          <p:nvPr/>
        </p:nvCxnSpPr>
        <p:spPr>
          <a:xfrm flipH="1" flipV="1">
            <a:off x="228600" y="5791200"/>
            <a:ext cx="152400" cy="4572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0" y="3429000"/>
            <a:ext cx="25146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/>
              <a:t>His father obtained government </a:t>
            </a:r>
            <a:r>
              <a:rPr lang="en-US" sz="1200" dirty="0"/>
              <a:t>contracts to build extensions on the Mecca, Medina and Al-</a:t>
            </a:r>
            <a:r>
              <a:rPr lang="en-US" sz="1200" dirty="0" err="1"/>
              <a:t>Aqsa</a:t>
            </a:r>
            <a:r>
              <a:rPr lang="en-US" sz="1200" dirty="0"/>
              <a:t> mosques. He became a highly influential </a:t>
            </a:r>
            <a:r>
              <a:rPr lang="en-US" sz="1200" dirty="0" smtClean="0"/>
              <a:t>figure.</a:t>
            </a:r>
            <a:endParaRPr lang="en-US" sz="1200" dirty="0"/>
          </a:p>
        </p:txBody>
      </p:sp>
      <p:cxnSp>
        <p:nvCxnSpPr>
          <p:cNvPr id="11" name="Straight Connector 10"/>
          <p:cNvCxnSpPr/>
          <p:nvPr/>
        </p:nvCxnSpPr>
        <p:spPr>
          <a:xfrm>
            <a:off x="990600" y="4419600"/>
            <a:ext cx="76200" cy="13716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2133600" y="5334000"/>
            <a:ext cx="4572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400" dirty="0" smtClean="0"/>
              <a:t>At 14, Osama </a:t>
            </a:r>
            <a:r>
              <a:rPr lang="en-US" sz="1400" dirty="0"/>
              <a:t>received the beginnings of an education in some of the principles of violent jihad.</a:t>
            </a:r>
          </a:p>
          <a:p>
            <a:r>
              <a:rPr lang="en-US" sz="1400" dirty="0"/>
              <a:t>The teacher who educated the children, influenced in part by a sect of Islam called The Brotherhood, began instructing his pupils in the importance of instituting a pure, Islamic law around the Arab world</a:t>
            </a:r>
          </a:p>
        </p:txBody>
      </p:sp>
      <p:cxnSp>
        <p:nvCxnSpPr>
          <p:cNvPr id="14" name="Straight Connector 13"/>
          <p:cNvCxnSpPr/>
          <p:nvPr/>
        </p:nvCxnSpPr>
        <p:spPr>
          <a:xfrm flipH="1" flipV="1">
            <a:off x="1905000" y="5410200"/>
            <a:ext cx="228600" cy="4572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/>
          <p:cNvSpPr/>
          <p:nvPr/>
        </p:nvSpPr>
        <p:spPr>
          <a:xfrm>
            <a:off x="838200" y="1447800"/>
            <a:ext cx="304800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He relocated to Peshawar, Afghanistan, and using aid from the United States under the CIA program Operation Cyclone, he began training a </a:t>
            </a:r>
            <a:r>
              <a:rPr lang="en-US" sz="1400" dirty="0" err="1"/>
              <a:t>mujahideen</a:t>
            </a:r>
            <a:endParaRPr lang="en-US" sz="1400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2286000" y="2438400"/>
            <a:ext cx="838200" cy="18288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3733800" y="0"/>
            <a:ext cx="20574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Iraq invades Kuwait in August of 1990 prompting the US to lead a coalition against Iraq. Out of fear of a Saudi Arabia being invaded by Iraq, </a:t>
            </a:r>
            <a:r>
              <a:rPr lang="en-US" sz="1400" dirty="0" err="1" smtClean="0"/>
              <a:t>Saudia</a:t>
            </a:r>
            <a:r>
              <a:rPr lang="en-US" sz="1400" dirty="0" smtClean="0"/>
              <a:t> Arabia allowed a military presence on Saudi Arabian soil where Medina and Mecca are located.</a:t>
            </a:r>
            <a:endParaRPr lang="en-US" sz="1400" dirty="0"/>
          </a:p>
        </p:txBody>
      </p:sp>
      <p:cxnSp>
        <p:nvCxnSpPr>
          <p:cNvPr id="21" name="Straight Connector 20"/>
          <p:cNvCxnSpPr/>
          <p:nvPr/>
        </p:nvCxnSpPr>
        <p:spPr>
          <a:xfrm flipH="1">
            <a:off x="3810000" y="2590800"/>
            <a:ext cx="152400" cy="1143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4191000" y="4267200"/>
            <a:ext cx="3048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Bin Laden openly criticizes the Saudi Royal Family leading to an exile of Bin Laden from Saudi Arabia in 1992 where he travels to Sudan </a:t>
            </a:r>
            <a:endParaRPr lang="en-US" sz="1400" dirty="0"/>
          </a:p>
        </p:txBody>
      </p:sp>
      <p:cxnSp>
        <p:nvCxnSpPr>
          <p:cNvPr id="24" name="Straight Connector 23"/>
          <p:cNvCxnSpPr/>
          <p:nvPr/>
        </p:nvCxnSpPr>
        <p:spPr>
          <a:xfrm>
            <a:off x="4191000" y="3733800"/>
            <a:ext cx="457200" cy="6096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5638800" y="3200400"/>
            <a:ext cx="23622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By 1993, Bin Laden organizes Al Qaeda (the Base) from former Soviet Afghan warriors</a:t>
            </a:r>
            <a:endParaRPr lang="en-US" sz="1400" dirty="0"/>
          </a:p>
        </p:txBody>
      </p:sp>
      <p:cxnSp>
        <p:nvCxnSpPr>
          <p:cNvPr id="27" name="Straight Connector 26"/>
          <p:cNvCxnSpPr>
            <a:stCxn id="25" idx="0"/>
          </p:cNvCxnSpPr>
          <p:nvPr/>
        </p:nvCxnSpPr>
        <p:spPr>
          <a:xfrm flipH="1" flipV="1">
            <a:off x="5715000" y="2514600"/>
            <a:ext cx="1104900" cy="6858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7696200" y="990600"/>
            <a:ext cx="14478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Al Qaeda begins acts of terrorism directed toward the US to try and start a holy war against America with hopes of unifying all Muslims in one Islamic state. </a:t>
            </a:r>
            <a:endParaRPr lang="en-US" sz="1400" dirty="0"/>
          </a:p>
        </p:txBody>
      </p:sp>
      <p:cxnSp>
        <p:nvCxnSpPr>
          <p:cNvPr id="30" name="Straight Connector 29"/>
          <p:cNvCxnSpPr>
            <a:endCxn id="28" idx="1"/>
          </p:cNvCxnSpPr>
          <p:nvPr/>
        </p:nvCxnSpPr>
        <p:spPr>
          <a:xfrm>
            <a:off x="7239000" y="1447800"/>
            <a:ext cx="457200" cy="6661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4111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1992 US invades Iraq with the UN</a:t>
            </a:r>
            <a:endParaRPr lang="en-US" dirty="0"/>
          </a:p>
        </p:txBody>
      </p:sp>
      <p:pic>
        <p:nvPicPr>
          <p:cNvPr id="1026" name="Picture 2" descr="http://www.operationworld.org/files/ow/maps/lgmap/iraq-MMAP-m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609600"/>
            <a:ext cx="8096904" cy="5715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04800" y="22860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>Medina is a city in the Hejaz region of western Saudi Arabia, and the capital of Al </a:t>
            </a:r>
            <a:r>
              <a:rPr lang="en-US" dirty="0" err="1"/>
              <a:t>Madinah</a:t>
            </a:r>
            <a:r>
              <a:rPr lang="en-US" dirty="0"/>
              <a:t> Province. The burial place of the Islamic prophet Muhammad</a:t>
            </a:r>
          </a:p>
        </p:txBody>
      </p:sp>
      <p:sp>
        <p:nvSpPr>
          <p:cNvPr id="11266" name="AutoShape 2" descr="Image result for medin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1268" name="Picture 4" descr="http://static.panoramio.com/photos/large/611718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78400" y="0"/>
            <a:ext cx="4165600" cy="3124200"/>
          </a:xfrm>
          <a:prstGeom prst="rect">
            <a:avLst/>
          </a:prstGeom>
          <a:noFill/>
        </p:spPr>
      </p:pic>
      <p:pic>
        <p:nvPicPr>
          <p:cNvPr id="11270" name="Picture 6" descr="http://ithacalibrary.com/sp/assets/fckuserfiles/mecca2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000500"/>
            <a:ext cx="5486400" cy="2857500"/>
          </a:xfrm>
          <a:prstGeom prst="rect">
            <a:avLst/>
          </a:prstGeom>
          <a:noFill/>
        </p:spPr>
      </p:pic>
      <p:sp>
        <p:nvSpPr>
          <p:cNvPr id="8" name="Rectangle 7"/>
          <p:cNvSpPr/>
          <p:nvPr/>
        </p:nvSpPr>
        <p:spPr>
          <a:xfrm>
            <a:off x="5638800" y="4114800"/>
            <a:ext cx="35052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The prophet Muhammad designated Mecca as the holy city of Islam and the direction </a:t>
            </a:r>
            <a:r>
              <a:rPr lang="en-US" dirty="0" smtClean="0"/>
              <a:t>in </a:t>
            </a:r>
            <a:r>
              <a:rPr lang="en-US" dirty="0"/>
              <a:t>which all Muslims should offer their prayers. </a:t>
            </a:r>
          </a:p>
        </p:txBody>
      </p:sp>
      <p:pic>
        <p:nvPicPr>
          <p:cNvPr id="11272" name="Picture 8" descr="http://i.telegraph.co.uk/multimedia/archive/01885/Osama-front_1885002c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362200"/>
            <a:ext cx="2249959" cy="1447800"/>
          </a:xfrm>
          <a:prstGeom prst="rect">
            <a:avLst/>
          </a:prstGeom>
          <a:noFill/>
        </p:spPr>
      </p:pic>
      <p:sp>
        <p:nvSpPr>
          <p:cNvPr id="10" name="Rectangular Callout 9"/>
          <p:cNvSpPr/>
          <p:nvPr/>
        </p:nvSpPr>
        <p:spPr>
          <a:xfrm>
            <a:off x="2743200" y="1295400"/>
            <a:ext cx="1981200" cy="1676400"/>
          </a:xfrm>
          <a:prstGeom prst="wedgeRectCallout">
            <a:avLst>
              <a:gd name="adj1" fmla="val -105998"/>
              <a:gd name="adj2" fmla="val 7029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Muslims should defend these holy places!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img-fotki.yandex.ru/get/9506/207833497.6/0_bbc09_16c747bc_or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267200" cy="3200400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5105400" y="457200"/>
            <a:ext cx="3725251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1998 U.S. embassies in Nairobi Kenya </a:t>
            </a:r>
          </a:p>
          <a:p>
            <a:r>
              <a:rPr lang="en-US" dirty="0" smtClean="0"/>
              <a:t>attack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10244" name="Picture 4" descr="http://www.globaleye.org.uk/secondary/focuson/snairobi_map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9000" y="838200"/>
            <a:ext cx="1905000" cy="2276475"/>
          </a:xfrm>
          <a:prstGeom prst="rect">
            <a:avLst/>
          </a:prstGeom>
          <a:noFill/>
        </p:spPr>
      </p:pic>
      <p:sp>
        <p:nvSpPr>
          <p:cNvPr id="7" name="Rectangle 6"/>
          <p:cNvSpPr/>
          <p:nvPr/>
        </p:nvSpPr>
        <p:spPr>
          <a:xfrm>
            <a:off x="228600" y="3276600"/>
            <a:ext cx="49510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/>
              <a:t>DAR ES SALAAM </a:t>
            </a:r>
            <a:r>
              <a:rPr lang="en-US" b="1" dirty="0" smtClean="0"/>
              <a:t>ATTACK SAME TIME TWO PLACES</a:t>
            </a:r>
            <a:endParaRPr lang="en-US" dirty="0"/>
          </a:p>
        </p:txBody>
      </p:sp>
      <p:pic>
        <p:nvPicPr>
          <p:cNvPr id="10246" name="Picture 6" descr="http://www.worldatlas.com/webimage/countrys/africa/tzafrica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581400"/>
            <a:ext cx="2090057" cy="2286000"/>
          </a:xfrm>
          <a:prstGeom prst="rect">
            <a:avLst/>
          </a:prstGeom>
          <a:noFill/>
        </p:spPr>
      </p:pic>
      <p:pic>
        <p:nvPicPr>
          <p:cNvPr id="10248" name="Picture 8" descr="http://upload.wikimedia.org/wikipedia/commons/b/be/Nissan_Atlas_F22_00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38800" y="2743200"/>
            <a:ext cx="2105891" cy="1447800"/>
          </a:xfrm>
          <a:prstGeom prst="rect">
            <a:avLst/>
          </a:prstGeom>
          <a:noFill/>
        </p:spPr>
      </p:pic>
      <p:sp>
        <p:nvSpPr>
          <p:cNvPr id="10" name="Rectangle 9"/>
          <p:cNvSpPr/>
          <p:nvPr/>
        </p:nvSpPr>
        <p:spPr>
          <a:xfrm>
            <a:off x="3657600" y="5257800"/>
            <a:ext cx="20954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224 Combined Dead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			How should the US respond?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	Why the attack?  </a:t>
            </a:r>
          </a:p>
          <a:p>
            <a:pPr>
              <a:buNone/>
            </a:pPr>
            <a:r>
              <a:rPr lang="en-US" dirty="0" smtClean="0"/>
              <a:t> 	US assisted in the prosecution and torture of four members of the Egyptian Islamic Jihad. Such US intervention prompted the 1998 Bin Laden </a:t>
            </a:r>
            <a:r>
              <a:rPr lang="en-US" dirty="0" err="1" smtClean="0"/>
              <a:t>Fatwah</a:t>
            </a:r>
            <a:endParaRPr lang="en-US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</TotalTime>
  <Words>541</Words>
  <Application>Microsoft Office PowerPoint</Application>
  <PresentationFormat>On-screen Show (4:3)</PresentationFormat>
  <Paragraphs>69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The Formation of Al Qaeda Perspective</vt:lpstr>
      <vt:lpstr>Do Now</vt:lpstr>
      <vt:lpstr>What did you write? 3 volunteers</vt:lpstr>
      <vt:lpstr>Timeline Task</vt:lpstr>
      <vt:lpstr>Slide 5</vt:lpstr>
      <vt:lpstr>1992 US invades Iraq with the UN</vt:lpstr>
      <vt:lpstr>Slide 7</vt:lpstr>
      <vt:lpstr>Slide 8</vt:lpstr>
      <vt:lpstr>Slide 9</vt:lpstr>
      <vt:lpstr>Slide 10</vt:lpstr>
      <vt:lpstr>Bin Laden’s Fatwah 1998</vt:lpstr>
      <vt:lpstr>Slide 12</vt:lpstr>
      <vt:lpstr>Slide 13</vt:lpstr>
      <vt:lpstr>Slide 14</vt:lpstr>
      <vt:lpstr>OBL Speeches and Sources</vt:lpstr>
      <vt:lpstr>Closure: Last two Boxes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Formation of Al Qaeda Perspective</dc:title>
  <dc:creator>006435</dc:creator>
  <cp:lastModifiedBy>006435</cp:lastModifiedBy>
  <cp:revision>12</cp:revision>
  <dcterms:created xsi:type="dcterms:W3CDTF">2015-03-03T15:13:31Z</dcterms:created>
  <dcterms:modified xsi:type="dcterms:W3CDTF">2015-10-30T13:58:12Z</dcterms:modified>
</cp:coreProperties>
</file>